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78" r:id="rId3"/>
    <p:sldId id="287" r:id="rId4"/>
    <p:sldId id="284" r:id="rId5"/>
    <p:sldId id="301" r:id="rId6"/>
    <p:sldId id="299" r:id="rId7"/>
    <p:sldId id="300" r:id="rId8"/>
    <p:sldId id="285" r:id="rId9"/>
    <p:sldId id="302" r:id="rId10"/>
    <p:sldId id="303" r:id="rId11"/>
    <p:sldId id="305" r:id="rId12"/>
    <p:sldId id="304" r:id="rId13"/>
    <p:sldId id="295" r:id="rId14"/>
    <p:sldId id="30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8" autoAdjust="0"/>
    <p:restoredTop sz="71478"/>
  </p:normalViewPr>
  <p:slideViewPr>
    <p:cSldViewPr snapToGrid="0">
      <p:cViewPr varScale="1">
        <p:scale>
          <a:sx n="94" d="100"/>
          <a:sy n="94" d="100"/>
        </p:scale>
        <p:origin x="15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E8FFB-BD7F-C24D-B083-C58BECF0AB5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C2B34-12DF-7A4B-B165-9044B1A05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2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4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34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87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99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63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51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20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60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8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54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40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580A5-68F6-4904-91B9-7E83E8C901E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5B0D3-284E-4E62-BD5D-22195BFD2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uc.ca.gov/ZN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rtualpowersystems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3376" y="1825404"/>
            <a:ext cx="10515600" cy="449263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Peak Shaving &amp; Load Shedding </a:t>
            </a:r>
            <a:b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Strategies for Cost Reduction</a:t>
            </a:r>
            <a:b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May 22,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120" y="498449"/>
            <a:ext cx="4818112" cy="132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4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494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CDE System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625"/>
            <a:ext cx="10515600" cy="544724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Site limitations / Solar = 5 acres per MW.</a:t>
            </a:r>
          </a:p>
          <a:p>
            <a:endParaRPr lang="en-US" dirty="0"/>
          </a:p>
          <a:p>
            <a:r>
              <a:rPr lang="en-US" dirty="0"/>
              <a:t>AQMD operating limitations.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Capital cost are prohibitive for some systems.   </a:t>
            </a:r>
          </a:p>
          <a:p>
            <a:endParaRPr lang="en-US" dirty="0"/>
          </a:p>
          <a:p>
            <a:r>
              <a:rPr lang="en-US" dirty="0"/>
              <a:t>Costs are inversely proportional to the physical size of the system.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UPS firmware upgrades required for battery source selection.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Varying operating costs.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AHJ requirements v. practicality.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60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494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Zero Energy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90625"/>
            <a:ext cx="11027735" cy="4979212"/>
          </a:xfrm>
        </p:spPr>
        <p:txBody>
          <a:bodyPr>
            <a:normAutofit/>
          </a:bodyPr>
          <a:lstStyle/>
          <a:p>
            <a:r>
              <a:rPr lang="en-US" dirty="0"/>
              <a:t>CDE is the base to NZE.</a:t>
            </a:r>
          </a:p>
          <a:p>
            <a:endParaRPr lang="en-US" dirty="0"/>
          </a:p>
          <a:p>
            <a:r>
              <a:rPr lang="en-US" dirty="0"/>
              <a:t>Drives input energy down while adding on site generation.</a:t>
            </a:r>
          </a:p>
          <a:p>
            <a:endParaRPr lang="en-US" dirty="0"/>
          </a:p>
          <a:p>
            <a:r>
              <a:rPr lang="en-US" dirty="0"/>
              <a:t>Typically uses acute energy saving methods on site – incongruent with data center operations.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Can get you to a curtailable Utility service – </a:t>
            </a:r>
            <a:r>
              <a:rPr lang="en-US" dirty="0" err="1"/>
              <a:t>kah-ching</a:t>
            </a:r>
            <a:r>
              <a:rPr lang="en-US" dirty="0"/>
              <a:t> / major $$ saved!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Look to California Title 24 energy codes for the future.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23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494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NZE System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625"/>
            <a:ext cx="11167533" cy="56673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It’s coming and poorly defined for commercial buildings. </a:t>
            </a:r>
          </a:p>
          <a:p>
            <a:endParaRPr lang="en-US" dirty="0"/>
          </a:p>
          <a:p>
            <a:r>
              <a:rPr lang="en-US" dirty="0"/>
              <a:t>Input Utility and fuel costs are the baseline, variable cost argument.</a:t>
            </a:r>
          </a:p>
          <a:p>
            <a:endParaRPr lang="en-US" dirty="0"/>
          </a:p>
          <a:p>
            <a:r>
              <a:rPr lang="en-US" dirty="0"/>
              <a:t>Will be defined at the State </a:t>
            </a:r>
            <a:r>
              <a:rPr lang="en-US" b="1" i="1" u="sng" dirty="0"/>
              <a:t>and</a:t>
            </a:r>
            <a:r>
              <a:rPr lang="en-US" dirty="0"/>
              <a:t> Local levels.</a:t>
            </a:r>
          </a:p>
          <a:p>
            <a:endParaRPr lang="en-US" dirty="0"/>
          </a:p>
          <a:p>
            <a:r>
              <a:rPr lang="en-US" dirty="0"/>
              <a:t>Often limited by overall electrical system size – not well suited for data centers.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Flies in the face of AQMD requirements.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Offsite clean energy offsets are not in the Cal PUC statues at this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Negotiate, negotiate, negotiate!</a:t>
            </a:r>
          </a:p>
        </p:txBody>
      </p:sp>
    </p:spTree>
    <p:extLst>
      <p:ext uri="{BB962C8B-B14F-4D97-AF65-F5344CB8AC3E}">
        <p14:creationId xmlns:p14="http://schemas.microsoft.com/office/powerpoint/2010/main" val="3818536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66" y="60326"/>
            <a:ext cx="11006470" cy="93874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Zero Energy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3" y="1165225"/>
            <a:ext cx="10515600" cy="10534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http://www.cpuc.ca.gov/ZNE/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95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3376" y="1825404"/>
            <a:ext cx="10515600" cy="449263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0"/>
              </a:rPr>
              <a:t>Bill Mazzetti</a:t>
            </a:r>
            <a:br>
              <a:rPr lang="en-US" b="1" dirty="0">
                <a:ln w="0"/>
              </a:rPr>
            </a:br>
            <a:r>
              <a:rPr lang="en-US" sz="3200" b="1" dirty="0">
                <a:ln w="0"/>
              </a:rPr>
              <a:t>Senior Vice President</a:t>
            </a:r>
            <a:br>
              <a:rPr lang="en-US" sz="3200" b="1" dirty="0">
                <a:ln w="0"/>
              </a:rPr>
            </a:br>
            <a:r>
              <a:rPr lang="en-US" sz="3200" b="1" dirty="0">
                <a:ln w="0"/>
              </a:rPr>
              <a:t/>
            </a:r>
            <a:br>
              <a:rPr lang="en-US" sz="3200" b="1" dirty="0">
                <a:ln w="0"/>
              </a:rPr>
            </a:b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May 22, 2018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120" y="498449"/>
            <a:ext cx="4818112" cy="132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064"/>
            <a:ext cx="10515600" cy="98540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2960"/>
            <a:ext cx="10515600" cy="4351338"/>
          </a:xfrm>
        </p:spPr>
        <p:txBody>
          <a:bodyPr>
            <a:normAutofit/>
          </a:bodyPr>
          <a:lstStyle/>
          <a:p>
            <a:pPr marL="339725" indent="-339725"/>
            <a:r>
              <a:rPr lang="en-US" dirty="0"/>
              <a:t>What redundant systems can be trimmed or turned off?</a:t>
            </a:r>
          </a:p>
          <a:p>
            <a:pPr marL="339725" indent="-339725">
              <a:buNone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marL="339725" indent="-339725"/>
            <a:r>
              <a:rPr lang="en-US" dirty="0">
                <a:latin typeface="Calibri" charset="0"/>
                <a:ea typeface="Calibri" charset="0"/>
                <a:cs typeface="Calibri" charset="0"/>
              </a:rPr>
              <a:t>Provide criteria for determining energy savings values and applying them.</a:t>
            </a:r>
          </a:p>
          <a:p>
            <a:pPr marL="339725" indent="-339725">
              <a:buNone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marL="339725" indent="-339725"/>
            <a:r>
              <a:rPr lang="en-US" dirty="0">
                <a:latin typeface="Calibri" charset="0"/>
                <a:ea typeface="Calibri" charset="0"/>
                <a:cs typeface="Calibri" charset="0"/>
              </a:rPr>
              <a:t>Demonstrate Distributed Generation (DG)/Customer-Distributed Energy applications.</a:t>
            </a:r>
          </a:p>
          <a:p>
            <a:pPr marL="0" indent="0">
              <a:buNone/>
            </a:pPr>
            <a:endParaRPr lang="en-US" dirty="0">
              <a:latin typeface="Calibri" charset="0"/>
              <a:cs typeface="Calibri" charset="0"/>
            </a:endParaRPr>
          </a:p>
          <a:p>
            <a:pPr marL="339725" indent="-339725"/>
            <a:r>
              <a:rPr lang="en-US" dirty="0">
                <a:latin typeface="Calibri" charset="0"/>
                <a:cs typeface="Calibri" charset="0"/>
              </a:rPr>
              <a:t>Discuss pending Net Zero Energy (NZE) and how it may apply to you.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16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7526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4707"/>
            <a:ext cx="10515600" cy="4546822"/>
          </a:xfrm>
        </p:spPr>
        <p:txBody>
          <a:bodyPr>
            <a:normAutofit fontScale="92500" lnSpcReduction="20000"/>
          </a:bodyPr>
          <a:lstStyle/>
          <a:p>
            <a:pPr marL="227013" indent="-227013"/>
            <a:r>
              <a:rPr lang="en-US" dirty="0"/>
              <a:t>#1, #2 or #3 renewable energy builder in the US over the past 5 years.</a:t>
            </a:r>
          </a:p>
          <a:p>
            <a:pPr marL="227013" indent="-227013">
              <a:buNone/>
            </a:pPr>
            <a:r>
              <a:rPr lang="en-US" dirty="0"/>
              <a:t> </a:t>
            </a:r>
          </a:p>
          <a:p>
            <a:pPr marL="227013" indent="-227013"/>
            <a:r>
              <a:rPr lang="en-US" dirty="0"/>
              <a:t>#1 mission critical builder in the US over the past 5 years. </a:t>
            </a:r>
          </a:p>
          <a:p>
            <a:pPr marL="227013" indent="-227013">
              <a:buNone/>
            </a:pPr>
            <a:r>
              <a:rPr lang="en-US" dirty="0"/>
              <a:t> </a:t>
            </a:r>
          </a:p>
          <a:p>
            <a:pPr marL="227013" indent="-227013"/>
            <a:r>
              <a:rPr lang="en-US" dirty="0"/>
              <a:t>Industry leader for integrated electrical solutions – Modular Power Solutions.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Consulting to the State of CA on pending NZE policy and applications.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Have two NZE projects completed or under construction in 2018.</a:t>
            </a:r>
          </a:p>
          <a:p>
            <a:pPr marL="339725" indent="-339725">
              <a:buNone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10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34"/>
            <a:ext cx="10515600" cy="99387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of the Union -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397"/>
            <a:ext cx="10515600" cy="49225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Energy is getting more expensive.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Energy infrastructure has been underinvested by most Utilities in existing service areas.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Water is getting more scarce.</a:t>
            </a:r>
          </a:p>
          <a:p>
            <a:endParaRPr lang="en-US" dirty="0"/>
          </a:p>
          <a:p>
            <a:r>
              <a:rPr lang="en-US" dirty="0"/>
              <a:t>Existing infrastructure is aged and may not support new loads in older service areas.</a:t>
            </a:r>
          </a:p>
          <a:p>
            <a:endParaRPr lang="en-US" dirty="0"/>
          </a:p>
          <a:p>
            <a:r>
              <a:rPr lang="en-US" dirty="0"/>
              <a:t>Planning departments will look favorably on NZE and CDE efforts.</a:t>
            </a:r>
          </a:p>
        </p:txBody>
      </p:sp>
    </p:spTree>
    <p:extLst>
      <p:ext uri="{BB962C8B-B14F-4D97-AF65-F5344CB8AC3E}">
        <p14:creationId xmlns:p14="http://schemas.microsoft.com/office/powerpoint/2010/main" val="3844005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34"/>
            <a:ext cx="10515600" cy="104986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492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CDE</a:t>
            </a:r>
            <a:r>
              <a:rPr lang="en-US" dirty="0"/>
              <a:t> - Customer Distributed Energy systems.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NZE</a:t>
            </a:r>
            <a:r>
              <a:rPr lang="en-US" dirty="0"/>
              <a:t> - Net Zero Energy systems.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59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401"/>
            <a:ext cx="10515600" cy="108373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Peak Shaving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492"/>
            <a:ext cx="10515600" cy="5328708"/>
          </a:xfrm>
        </p:spPr>
        <p:txBody>
          <a:bodyPr>
            <a:normAutofit/>
          </a:bodyPr>
          <a:lstStyle/>
          <a:p>
            <a:r>
              <a:rPr lang="en-US" dirty="0"/>
              <a:t>The reduction of Utility </a:t>
            </a:r>
            <a:r>
              <a:rPr lang="en-US"/>
              <a:t>power to </a:t>
            </a:r>
            <a:r>
              <a:rPr lang="en-US" dirty="0"/>
              <a:t>the facility.</a:t>
            </a:r>
          </a:p>
          <a:p>
            <a:endParaRPr lang="en-US" dirty="0"/>
          </a:p>
          <a:p>
            <a:r>
              <a:rPr lang="en-US" b="1" i="1" u="sng" dirty="0"/>
              <a:t>Always</a:t>
            </a:r>
            <a:r>
              <a:rPr lang="en-US" dirty="0"/>
              <a:t> has some form of system shift or control revision from normal conditions.</a:t>
            </a:r>
          </a:p>
          <a:p>
            <a:endParaRPr lang="en-US" dirty="0"/>
          </a:p>
          <a:p>
            <a:r>
              <a:rPr lang="en-US" dirty="0"/>
              <a:t>It can work within your SLA or operating guidelines.</a:t>
            </a:r>
          </a:p>
          <a:p>
            <a:endParaRPr lang="en-US" dirty="0"/>
          </a:p>
          <a:p>
            <a:r>
              <a:rPr lang="en-US" dirty="0"/>
              <a:t>Every organization can do this – it’s being done today albeit quietly.</a:t>
            </a:r>
          </a:p>
          <a:p>
            <a:endParaRPr lang="en-US" dirty="0"/>
          </a:p>
          <a:p>
            <a:r>
              <a:rPr lang="en-US" dirty="0"/>
              <a:t>Can’t be afraid to try.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24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8373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Peak Shaving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492"/>
            <a:ext cx="10701867" cy="56335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Utility costs are not consistent during all hours of the day.</a:t>
            </a:r>
          </a:p>
          <a:p>
            <a:endParaRPr lang="en-US" dirty="0"/>
          </a:p>
          <a:p>
            <a:r>
              <a:rPr lang="en-US" dirty="0"/>
              <a:t>Utility costs are typically highest during the warmest/highest demand part of the day.</a:t>
            </a:r>
          </a:p>
          <a:p>
            <a:endParaRPr lang="en-US" dirty="0"/>
          </a:p>
          <a:p>
            <a:r>
              <a:rPr lang="en-US" dirty="0"/>
              <a:t>Mechanical systems most loaded during the most expensive part of the day.</a:t>
            </a:r>
          </a:p>
          <a:p>
            <a:endParaRPr lang="en-US" dirty="0"/>
          </a:p>
          <a:p>
            <a:r>
              <a:rPr lang="en-US" dirty="0"/>
              <a:t>Source selection based on time-of-day charges.</a:t>
            </a:r>
          </a:p>
          <a:p>
            <a:endParaRPr lang="en-US" dirty="0"/>
          </a:p>
          <a:p>
            <a:r>
              <a:rPr lang="en-US" dirty="0"/>
              <a:t>AQMD run times will affect CDE power system operation.</a:t>
            </a:r>
          </a:p>
          <a:p>
            <a:endParaRPr lang="en-US" dirty="0"/>
          </a:p>
          <a:p>
            <a:r>
              <a:rPr lang="en-US" dirty="0"/>
              <a:t>Software can determine input source or mechanical system configuration.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68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494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Peak Shaving with Your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625"/>
            <a:ext cx="10515600" cy="49792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Many ways to achieve this: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Shut down redundant system.</a:t>
            </a:r>
          </a:p>
          <a:p>
            <a:endParaRPr lang="en-US" dirty="0"/>
          </a:p>
          <a:p>
            <a:r>
              <a:rPr lang="en-US" dirty="0"/>
              <a:t>Reduce energy consumption by changing mechanical set points.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UPS systems in Economy-mode.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UPS on Battery and off </a:t>
            </a:r>
            <a:r>
              <a:rPr lang="en-US"/>
              <a:t>input Utility.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Customer Distributed Energy (CDE) systems.</a:t>
            </a:r>
          </a:p>
          <a:p>
            <a:endParaRPr lang="en-US" dirty="0"/>
          </a:p>
          <a:p>
            <a:r>
              <a:rPr lang="en-US" dirty="0"/>
              <a:t>Virtual power utilization (</a:t>
            </a:r>
            <a:r>
              <a:rPr lang="en-US" dirty="0">
                <a:hlinkClick r:id="rId2"/>
              </a:rPr>
              <a:t>www.virtualpowersystems.com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03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4942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 Distributed Energy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625"/>
            <a:ext cx="10515600" cy="49792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Could be your existing plant or a microgrid/distributed energy system.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It’s your power system, not the Utility’s.</a:t>
            </a:r>
          </a:p>
          <a:p>
            <a:endParaRPr lang="en-US" dirty="0"/>
          </a:p>
          <a:p>
            <a:r>
              <a:rPr lang="en-US" dirty="0"/>
              <a:t>Defined as any power system you have installed on the site.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Sources:</a:t>
            </a:r>
          </a:p>
          <a:p>
            <a:pPr marL="457200" lvl="1" indent="0">
              <a:buNone/>
            </a:pPr>
            <a:endParaRPr lang="en-US" sz="1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Generators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Solar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Fuel Cells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Stand-alone / Mixed Connection Batteries.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78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8366</TotalTime>
  <Words>638</Words>
  <Application>Microsoft Office PowerPoint</Application>
  <PresentationFormat>Widescreen</PresentationFormat>
  <Paragraphs>125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Peak Shaving &amp; Load Shedding  Strategies for Cost Reduction  May 22, 2018</vt:lpstr>
      <vt:lpstr>Teaching Objectives</vt:lpstr>
      <vt:lpstr>Our Qualifications</vt:lpstr>
      <vt:lpstr>State of the Union - Energy</vt:lpstr>
      <vt:lpstr>Key Terms</vt:lpstr>
      <vt:lpstr>Peak Shaving</vt:lpstr>
      <vt:lpstr>Peak Shaving Considerations</vt:lpstr>
      <vt:lpstr>Apply Peak Shaving with Your Systems</vt:lpstr>
      <vt:lpstr>Customer Distributed Energy Systems</vt:lpstr>
      <vt:lpstr>CDE System Challenges</vt:lpstr>
      <vt:lpstr>Net Zero Energy Systems</vt:lpstr>
      <vt:lpstr>NZE System Challenges</vt:lpstr>
      <vt:lpstr>Net Zero Energy Legislation</vt:lpstr>
      <vt:lpstr>Bill Mazzetti Senior Vice President  May 22, 2018 </vt:lpstr>
    </vt:vector>
  </TitlesOfParts>
  <Company>REI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2</dc:title>
  <dc:creator>JoAnn Cruz</dc:creator>
  <cp:lastModifiedBy>Satheesh Balakrishnan</cp:lastModifiedBy>
  <cp:revision>227</cp:revision>
  <cp:lastPrinted>2018-03-26T17:38:18Z</cp:lastPrinted>
  <dcterms:created xsi:type="dcterms:W3CDTF">2017-02-02T01:31:18Z</dcterms:created>
  <dcterms:modified xsi:type="dcterms:W3CDTF">2018-05-25T16:52:55Z</dcterms:modified>
</cp:coreProperties>
</file>